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pen Sans ExtraBold"/>
      <p:bold r:id="rId29"/>
      <p:boldItalic r:id="rId30"/>
    </p:embeddedFont>
    <p:embeddedFont>
      <p:font typeface="Open Sans Medium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Medium-regular.fntdata"/><Relationship Id="rId30" Type="http://schemas.openxmlformats.org/officeDocument/2006/relationships/font" Target="fonts/OpenSansExtraBold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OpenSansMedium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OpenSa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font" Target="fonts/Montserrat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9a21318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279a213180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d713f294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1d713f294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d713f294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1d713f294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"We all use technology daily, but the real magic happens when you become the creator, not just the user."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"As a creator, you can shape the future—whether it's through coding, designing AI, or solving real-world problems."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"So, don’t just be a user—dare to be a creator and make your mark on tomorrow!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d713f294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1d713f294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Grammarly</a:t>
            </a:r>
            <a:r>
              <a:rPr lang="en">
                <a:solidFill>
                  <a:schemeClr val="dk1"/>
                </a:solidFill>
              </a:rPr>
              <a:t>: Enhances daily writing.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Uber Eats &amp; DHL</a:t>
            </a:r>
            <a:r>
              <a:rPr lang="en">
                <a:solidFill>
                  <a:schemeClr val="dk1"/>
                </a:solidFill>
              </a:rPr>
              <a:t>: Use AI for quickest route identification.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Mayo Clinic</a:t>
            </a:r>
            <a:r>
              <a:rPr lang="en">
                <a:solidFill>
                  <a:schemeClr val="dk1"/>
                </a:solidFill>
              </a:rPr>
              <a:t>: Leverages AI for patient records and diagnosing eye diseases even cancers.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Siemens</a:t>
            </a:r>
            <a:r>
              <a:rPr lang="en">
                <a:solidFill>
                  <a:schemeClr val="dk1"/>
                </a:solidFill>
              </a:rPr>
              <a:t>: Uses AI for renewable energy and robotic task automation.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Coca-Cola, Amazon &amp; Airbnb</a:t>
            </a:r>
            <a:r>
              <a:rPr lang="en">
                <a:solidFill>
                  <a:schemeClr val="dk1"/>
                </a:solidFill>
              </a:rPr>
              <a:t>: AI for recommendations, dynamic pricing, and warehouse automation.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Netflix &amp; Spotify</a:t>
            </a:r>
            <a:r>
              <a:rPr lang="en">
                <a:solidFill>
                  <a:schemeClr val="dk1"/>
                </a:solidFill>
              </a:rPr>
              <a:t>: AI for personalized movie and music recommendations.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dd2be8c6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1dd2be8c6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Fun Fact</a:t>
            </a:r>
            <a:r>
              <a:rPr lang="en">
                <a:solidFill>
                  <a:schemeClr val="dk1"/>
                </a:solidFill>
              </a:rPr>
              <a:t>: By 2030, AI will contribute </a:t>
            </a:r>
            <a:r>
              <a:rPr b="1" lang="en">
                <a:solidFill>
                  <a:schemeClr val="dk1"/>
                </a:solidFill>
              </a:rPr>
              <a:t>$15.7 trillion</a:t>
            </a:r>
            <a:r>
              <a:rPr lang="en">
                <a:solidFill>
                  <a:schemeClr val="dk1"/>
                </a:solidFill>
              </a:rPr>
              <a:t> to the global economy and create </a:t>
            </a:r>
            <a:r>
              <a:rPr b="1" lang="en">
                <a:solidFill>
                  <a:schemeClr val="dk1"/>
                </a:solidFill>
              </a:rPr>
              <a:t>97 million new jobs</a:t>
            </a:r>
            <a:r>
              <a:rPr lang="en">
                <a:solidFill>
                  <a:schemeClr val="dk1"/>
                </a:solidFill>
              </a:rPr>
              <a:t> by 2025!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44767a3bb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c44767a3bb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c44767a3bb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d713f294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1d713f29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d226154a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1d226154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Through our </a:t>
            </a:r>
            <a:r>
              <a:rPr b="1" lang="en" sz="1300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AI Shikshya for Nepal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initiative, we aim to train thousands of AI engineers and impart AI education up to the High School levels. In AI Fellowship 2024 Nepal, </a:t>
            </a:r>
            <a:r>
              <a:rPr b="1" lang="en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3000 applicants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registered.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d226154a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1d226154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d713f29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1d713f29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d713f294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1d713f294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4777"/>
              </a:buClr>
              <a:buSzPts val="4400"/>
              <a:buFont typeface="Open Sans"/>
              <a:buNone/>
              <a:defRPr b="0" i="0" sz="4400" u="none" cap="none" strike="noStrike">
                <a:solidFill>
                  <a:srgbClr val="28477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6CA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3F6CA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8006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/Title">
  <p:cSld name="BLANK_1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11850" y="119625"/>
            <a:ext cx="64008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b="1" i="0" u="none" cap="none" strike="noStrike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None/>
              <a:defRPr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None/>
              <a:defRPr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None/>
              <a:defRPr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None/>
              <a:defRPr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None/>
              <a:defRPr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None/>
              <a:defRPr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None/>
              <a:defRPr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None/>
              <a:defRPr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648" y="4859495"/>
            <a:ext cx="1304391" cy="18873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8772997" y="4859511"/>
            <a:ext cx="3141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6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" name="Google Shape;60;p14"/>
          <p:cNvCxnSpPr/>
          <p:nvPr/>
        </p:nvCxnSpPr>
        <p:spPr>
          <a:xfrm>
            <a:off x="8773011" y="4872711"/>
            <a:ext cx="0" cy="162300"/>
          </a:xfrm>
          <a:prstGeom prst="straightConnector1">
            <a:avLst/>
          </a:prstGeom>
          <a:noFill/>
          <a:ln cap="flat" cmpd="sng" w="9525">
            <a:solidFill>
              <a:srgbClr val="F3F1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4"/>
          <p:cNvSpPr txBox="1"/>
          <p:nvPr/>
        </p:nvSpPr>
        <p:spPr>
          <a:xfrm>
            <a:off x="3301950" y="4866600"/>
            <a:ext cx="254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4446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© Copyright 2024 Fusemachines Inc.</a:t>
            </a:r>
            <a:endParaRPr b="1" i="0" sz="600" u="none" cap="none" strike="noStrike">
              <a:solidFill>
                <a:srgbClr val="44463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0" y="8"/>
            <a:ext cx="411853" cy="2151526"/>
            <a:chOff x="161625" y="1685624"/>
            <a:chExt cx="963625" cy="5033988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161625" y="1685624"/>
              <a:ext cx="160800" cy="5033988"/>
              <a:chOff x="427175" y="1662549"/>
              <a:chExt cx="160800" cy="5033988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427175" y="355756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427175" y="382827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427175" y="409899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427175" y="436970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427175" y="464042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427175" y="491114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427175" y="518185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427175" y="545257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427175" y="572328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427175" y="599400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427175" y="626472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427175" y="653543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427175" y="166254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427175" y="193326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427175" y="220398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427175" y="247469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427175" y="274541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427175" y="301612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427175" y="328684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4"/>
            <p:cNvGrpSpPr/>
            <p:nvPr/>
          </p:nvGrpSpPr>
          <p:grpSpPr>
            <a:xfrm>
              <a:off x="429233" y="1685624"/>
              <a:ext cx="160800" cy="5033988"/>
              <a:chOff x="427175" y="1662549"/>
              <a:chExt cx="160800" cy="5033988"/>
            </a:xfrm>
          </p:grpSpPr>
          <p:sp>
            <p:nvSpPr>
              <p:cNvPr id="84" name="Google Shape;84;p14"/>
              <p:cNvSpPr/>
              <p:nvPr/>
            </p:nvSpPr>
            <p:spPr>
              <a:xfrm>
                <a:off x="427175" y="355756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427175" y="382827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427175" y="409899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427175" y="436970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427175" y="464042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427175" y="491114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427175" y="518185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427175" y="545257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427175" y="572328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427175" y="599400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427175" y="626472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427175" y="653543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427175" y="166254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427175" y="193326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427175" y="220398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427175" y="247469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427175" y="274541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27175" y="301612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427175" y="328684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14"/>
            <p:cNvGrpSpPr/>
            <p:nvPr/>
          </p:nvGrpSpPr>
          <p:grpSpPr>
            <a:xfrm>
              <a:off x="696842" y="1685624"/>
              <a:ext cx="160800" cy="5033988"/>
              <a:chOff x="427175" y="1662549"/>
              <a:chExt cx="160800" cy="5033988"/>
            </a:xfrm>
          </p:grpSpPr>
          <p:sp>
            <p:nvSpPr>
              <p:cNvPr id="104" name="Google Shape;104;p14"/>
              <p:cNvSpPr/>
              <p:nvPr/>
            </p:nvSpPr>
            <p:spPr>
              <a:xfrm>
                <a:off x="427175" y="355756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427175" y="382827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427175" y="409899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427175" y="436970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427175" y="464042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427175" y="491114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427175" y="518185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427175" y="545257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427175" y="572328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427175" y="599400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427175" y="626472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427175" y="653543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427175" y="166254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427175" y="193326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427175" y="220398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427175" y="247469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427175" y="274541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427175" y="301612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427175" y="328684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" name="Google Shape;123;p14"/>
            <p:cNvGrpSpPr/>
            <p:nvPr/>
          </p:nvGrpSpPr>
          <p:grpSpPr>
            <a:xfrm>
              <a:off x="964450" y="1685624"/>
              <a:ext cx="160800" cy="5033988"/>
              <a:chOff x="427175" y="1662549"/>
              <a:chExt cx="160800" cy="5033988"/>
            </a:xfrm>
          </p:grpSpPr>
          <p:sp>
            <p:nvSpPr>
              <p:cNvPr id="124" name="Google Shape;124;p14"/>
              <p:cNvSpPr/>
              <p:nvPr/>
            </p:nvSpPr>
            <p:spPr>
              <a:xfrm>
                <a:off x="427175" y="355756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427175" y="382827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427175" y="409899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427175" y="436970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427175" y="464042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427175" y="491114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427175" y="518185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427175" y="545257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427175" y="572328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427175" y="599400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427175" y="626472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427175" y="653543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427175" y="166254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427175" y="193326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427175" y="2203981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427175" y="2474697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427175" y="2745413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427175" y="3016129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427175" y="3286845"/>
                <a:ext cx="160800" cy="161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6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.jp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58.jpg"/><Relationship Id="rId20" Type="http://schemas.openxmlformats.org/officeDocument/2006/relationships/image" Target="../media/image32.png"/><Relationship Id="rId22" Type="http://schemas.openxmlformats.org/officeDocument/2006/relationships/image" Target="../media/image39.png"/><Relationship Id="rId21" Type="http://schemas.openxmlformats.org/officeDocument/2006/relationships/image" Target="../media/image34.jpg"/><Relationship Id="rId24" Type="http://schemas.openxmlformats.org/officeDocument/2006/relationships/image" Target="../media/image29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12.png"/><Relationship Id="rId26" Type="http://schemas.openxmlformats.org/officeDocument/2006/relationships/image" Target="../media/image36.png"/><Relationship Id="rId25" Type="http://schemas.openxmlformats.org/officeDocument/2006/relationships/image" Target="../media/image33.png"/><Relationship Id="rId28" Type="http://schemas.openxmlformats.org/officeDocument/2006/relationships/image" Target="../media/image40.png"/><Relationship Id="rId27" Type="http://schemas.openxmlformats.org/officeDocument/2006/relationships/image" Target="../media/image53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29" Type="http://schemas.openxmlformats.org/officeDocument/2006/relationships/image" Target="../media/image55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Relationship Id="rId31" Type="http://schemas.openxmlformats.org/officeDocument/2006/relationships/image" Target="../media/image54.png"/><Relationship Id="rId30" Type="http://schemas.openxmlformats.org/officeDocument/2006/relationships/image" Target="../media/image41.png"/><Relationship Id="rId11" Type="http://schemas.openxmlformats.org/officeDocument/2006/relationships/image" Target="../media/image43.jpg"/><Relationship Id="rId33" Type="http://schemas.openxmlformats.org/officeDocument/2006/relationships/image" Target="../media/image50.png"/><Relationship Id="rId10" Type="http://schemas.openxmlformats.org/officeDocument/2006/relationships/image" Target="../media/image20.png"/><Relationship Id="rId32" Type="http://schemas.openxmlformats.org/officeDocument/2006/relationships/image" Target="../media/image45.png"/><Relationship Id="rId13" Type="http://schemas.openxmlformats.org/officeDocument/2006/relationships/image" Target="../media/image35.png"/><Relationship Id="rId35" Type="http://schemas.openxmlformats.org/officeDocument/2006/relationships/image" Target="../media/image48.png"/><Relationship Id="rId12" Type="http://schemas.openxmlformats.org/officeDocument/2006/relationships/image" Target="../media/image24.jpg"/><Relationship Id="rId34" Type="http://schemas.openxmlformats.org/officeDocument/2006/relationships/image" Target="../media/image49.png"/><Relationship Id="rId15" Type="http://schemas.openxmlformats.org/officeDocument/2006/relationships/image" Target="../media/image23.png"/><Relationship Id="rId37" Type="http://schemas.openxmlformats.org/officeDocument/2006/relationships/image" Target="../media/image42.png"/><Relationship Id="rId14" Type="http://schemas.openxmlformats.org/officeDocument/2006/relationships/image" Target="../media/image47.png"/><Relationship Id="rId36" Type="http://schemas.openxmlformats.org/officeDocument/2006/relationships/image" Target="../media/image51.png"/><Relationship Id="rId17" Type="http://schemas.openxmlformats.org/officeDocument/2006/relationships/image" Target="../media/image46.png"/><Relationship Id="rId39" Type="http://schemas.openxmlformats.org/officeDocument/2006/relationships/image" Target="../media/image44.png"/><Relationship Id="rId16" Type="http://schemas.openxmlformats.org/officeDocument/2006/relationships/image" Target="../media/image30.jpg"/><Relationship Id="rId38" Type="http://schemas.openxmlformats.org/officeDocument/2006/relationships/image" Target="../media/image57.png"/><Relationship Id="rId19" Type="http://schemas.openxmlformats.org/officeDocument/2006/relationships/image" Target="../media/image38.png"/><Relationship Id="rId18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13525" cy="512635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-15237" y="536450"/>
            <a:ext cx="9144000" cy="5143500"/>
          </a:xfrm>
          <a:prstGeom prst="rect">
            <a:avLst/>
          </a:prstGeom>
          <a:blipFill rotWithShape="1">
            <a:blip r:embed="rId4">
              <a:alphaModFix amt="26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5">
            <a:alphaModFix/>
          </a:blip>
          <a:srcRect b="0" l="19997" r="24529" t="0"/>
          <a:stretch/>
        </p:blipFill>
        <p:spPr>
          <a:xfrm>
            <a:off x="4924192" y="429120"/>
            <a:ext cx="4184729" cy="424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028" y="448291"/>
            <a:ext cx="1886829" cy="2757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461024" y="4672500"/>
            <a:ext cx="5541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aifellowship@fusemachines.com</a:t>
            </a:r>
            <a:r>
              <a:rPr b="0" i="0" lang="en" sz="1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|  www.fusemachines.com</a:t>
            </a:r>
            <a:endParaRPr b="0" i="0" sz="1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200850" y="1752150"/>
            <a:ext cx="4917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Microdegree in </a:t>
            </a: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Artificial</a:t>
            </a: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Intelligence 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417375" y="64525"/>
            <a:ext cx="803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Q&amp;A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2745425" y="2144325"/>
            <a:ext cx="4012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2"/>
                </a:solidFill>
              </a:rPr>
              <a:t>Any Questions?</a:t>
            </a:r>
            <a:endParaRPr b="1"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/>
          <p:nvPr/>
        </p:nvSpPr>
        <p:spPr>
          <a:xfrm>
            <a:off x="3466200" y="1398600"/>
            <a:ext cx="3278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</a:rPr>
              <a:t>Don't just be a user</a:t>
            </a:r>
            <a:endParaRPr b="1"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</a:rPr>
              <a:t>Dare to be a creator!</a:t>
            </a:r>
            <a:endParaRPr b="1" sz="2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/>
        </p:nvSpPr>
        <p:spPr>
          <a:xfrm>
            <a:off x="535375" y="180050"/>
            <a:ext cx="193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Why AI? 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779575" y="878025"/>
            <a:ext cx="3595200" cy="49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Importance of AI in present World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406300" y="1832500"/>
            <a:ext cx="17697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Increase Efficiency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4820850" y="1841350"/>
            <a:ext cx="2207400" cy="43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Data Driven Decision making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277075" y="1832500"/>
            <a:ext cx="16134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Improving Daily Life 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2364625" y="1832500"/>
            <a:ext cx="2207400" cy="4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Revolutionize Industries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448550" y="2411200"/>
            <a:ext cx="15711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2526050" y="2376150"/>
            <a:ext cx="15711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66" name="Google Shape;166;p16"/>
          <p:cNvCxnSpPr>
            <a:stCxn id="159" idx="2"/>
            <a:endCxn id="162" idx="0"/>
          </p:cNvCxnSpPr>
          <p:nvPr/>
        </p:nvCxnSpPr>
        <p:spPr>
          <a:xfrm flipH="1" rot="-5400000">
            <a:off x="6101325" y="-149925"/>
            <a:ext cx="458400" cy="35067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6"/>
          <p:cNvCxnSpPr>
            <a:stCxn id="161" idx="0"/>
          </p:cNvCxnSpPr>
          <p:nvPr/>
        </p:nvCxnSpPr>
        <p:spPr>
          <a:xfrm rot="10800000">
            <a:off x="5916450" y="1617550"/>
            <a:ext cx="8100" cy="2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6"/>
          <p:cNvCxnSpPr>
            <a:stCxn id="159" idx="2"/>
            <a:endCxn id="160" idx="0"/>
          </p:cNvCxnSpPr>
          <p:nvPr/>
        </p:nvCxnSpPr>
        <p:spPr>
          <a:xfrm rot="5400000">
            <a:off x="2705025" y="-39525"/>
            <a:ext cx="458400" cy="32859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6"/>
          <p:cNvCxnSpPr/>
          <p:nvPr/>
        </p:nvCxnSpPr>
        <p:spPr>
          <a:xfrm rot="10800000">
            <a:off x="3249450" y="1617550"/>
            <a:ext cx="8100" cy="2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75" y="2693575"/>
            <a:ext cx="496200" cy="4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200" y="2694829"/>
            <a:ext cx="570850" cy="49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75" y="3547870"/>
            <a:ext cx="1613400" cy="38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7949" y="3719400"/>
            <a:ext cx="1406103" cy="2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0525" y="2713125"/>
            <a:ext cx="648000" cy="7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0701" y="2484533"/>
            <a:ext cx="1406100" cy="47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3951" y="2988349"/>
            <a:ext cx="892000" cy="8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8325" y="3785899"/>
            <a:ext cx="570850" cy="62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98481" y="2473238"/>
            <a:ext cx="970589" cy="4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98475" y="3158090"/>
            <a:ext cx="970598" cy="29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05850" y="3717394"/>
            <a:ext cx="648000" cy="63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/>
        </p:nvSpPr>
        <p:spPr>
          <a:xfrm>
            <a:off x="480000" y="186975"/>
            <a:ext cx="803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Future in AI</a:t>
            </a:r>
            <a:endParaRPr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2250225" y="1372425"/>
            <a:ext cx="4894500" cy="27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00">
                <a:solidFill>
                  <a:schemeClr val="accent1"/>
                </a:solidFill>
              </a:rPr>
              <a:t>$15.7</a:t>
            </a:r>
            <a:r>
              <a:rPr b="1" lang="en" sz="2300">
                <a:solidFill>
                  <a:schemeClr val="accent1"/>
                </a:solidFill>
              </a:rPr>
              <a:t> Trillion </a:t>
            </a:r>
            <a:r>
              <a:rPr b="1" lang="en" sz="2000">
                <a:solidFill>
                  <a:schemeClr val="accent1"/>
                </a:solidFill>
              </a:rPr>
              <a:t>&gt; 2030</a:t>
            </a:r>
            <a:r>
              <a:rPr b="1" lang="en" sz="2300">
                <a:solidFill>
                  <a:schemeClr val="accent1"/>
                </a:solidFill>
              </a:rPr>
              <a:t> </a:t>
            </a:r>
            <a:endParaRPr b="1" sz="23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800">
                <a:solidFill>
                  <a:schemeClr val="accent1"/>
                </a:solidFill>
              </a:rPr>
              <a:t>97</a:t>
            </a:r>
            <a:r>
              <a:rPr b="1" lang="en" sz="2300">
                <a:solidFill>
                  <a:schemeClr val="accent1"/>
                </a:solidFill>
              </a:rPr>
              <a:t>Million &gt; 2025</a:t>
            </a:r>
            <a:endParaRPr b="1" sz="2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3102823" y="2982825"/>
            <a:ext cx="33654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/>
          <p:nvPr/>
        </p:nvSpPr>
        <p:spPr>
          <a:xfrm>
            <a:off x="2286000" y="2202418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Fusemachines is Democratizing AI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8"/>
          <p:cNvPicPr preferRelativeResize="0"/>
          <p:nvPr/>
        </p:nvPicPr>
        <p:blipFill rotWithShape="1">
          <a:blip r:embed="rId3">
            <a:alphaModFix/>
          </a:blip>
          <a:srcRect b="0" l="0" r="0" t="24998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/>
        </p:nvSpPr>
        <p:spPr>
          <a:xfrm>
            <a:off x="318506" y="1378043"/>
            <a:ext cx="4344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DEMOCRATIZE AI</a:t>
            </a:r>
            <a:endParaRPr b="1" sz="3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71" y="910240"/>
            <a:ext cx="2638169" cy="38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521975" y="71025"/>
            <a:ext cx="6168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70C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AI EDUCATION</a:t>
            </a:r>
            <a:endParaRPr b="0" sz="14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0070C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02" name="Google Shape;202;p19"/>
          <p:cNvPicPr preferRelativeResize="0"/>
          <p:nvPr/>
        </p:nvPicPr>
        <p:blipFill rotWithShape="1">
          <a:blip r:embed="rId3">
            <a:alphaModFix/>
          </a:blip>
          <a:srcRect b="0" l="1019" r="0" t="0"/>
          <a:stretch/>
        </p:blipFill>
        <p:spPr>
          <a:xfrm>
            <a:off x="745025" y="904325"/>
            <a:ext cx="5452126" cy="341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 txBox="1"/>
          <p:nvPr/>
        </p:nvSpPr>
        <p:spPr>
          <a:xfrm>
            <a:off x="6412500" y="1348225"/>
            <a:ext cx="2329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Fusemachines AI Fellows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2017–202</a:t>
            </a:r>
            <a:r>
              <a:rPr b="1" lang="en" sz="13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b="1" i="0" sz="1300" u="none" cap="none" strike="noStrike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6447288" y="2445733"/>
            <a:ext cx="11160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200">
                <a:solidFill>
                  <a:srgbClr val="3F6CAF"/>
                </a:solidFill>
                <a:latin typeface="Montserrat"/>
                <a:ea typeface="Montserrat"/>
                <a:cs typeface="Montserrat"/>
                <a:sym typeface="Montserrat"/>
              </a:rPr>
              <a:t>12000</a:t>
            </a:r>
            <a:r>
              <a:rPr b="1" i="0" lang="en" sz="2200" u="none" cap="none" strike="noStrike">
                <a:solidFill>
                  <a:srgbClr val="3F6CAF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2200" u="none" cap="none" strike="noStrike">
              <a:solidFill>
                <a:srgbClr val="3F6CA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Total Applicants </a:t>
            </a:r>
            <a:endParaRPr b="1" i="0" sz="11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7744016" y="2445733"/>
            <a:ext cx="987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200">
                <a:solidFill>
                  <a:srgbClr val="3F6CAF"/>
                </a:solidFill>
                <a:latin typeface="Montserrat"/>
                <a:ea typeface="Montserrat"/>
                <a:cs typeface="Montserrat"/>
                <a:sym typeface="Montserrat"/>
              </a:rPr>
              <a:t>1000+</a:t>
            </a:r>
            <a:endParaRPr b="1" i="0" sz="2200" u="none" cap="none" strike="noStrike">
              <a:solidFill>
                <a:srgbClr val="3F6CA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Total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Enrolled</a:t>
            </a:r>
            <a:endParaRPr b="1" i="0" sz="11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06" name="Google Shape;206;p19"/>
          <p:cNvCxnSpPr/>
          <p:nvPr/>
        </p:nvCxnSpPr>
        <p:spPr>
          <a:xfrm>
            <a:off x="7577411" y="1047979"/>
            <a:ext cx="0" cy="480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19"/>
          <p:cNvSpPr txBox="1"/>
          <p:nvPr/>
        </p:nvSpPr>
        <p:spPr>
          <a:xfrm>
            <a:off x="7019388" y="3510433"/>
            <a:ext cx="1116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200">
                <a:solidFill>
                  <a:srgbClr val="3F6CAF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1" lang="en" sz="2200">
                <a:solidFill>
                  <a:srgbClr val="3F6CAF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en" sz="2200" u="none" cap="none" strike="noStrike">
                <a:solidFill>
                  <a:srgbClr val="3F6CAF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2200" u="none" cap="none" strike="noStrike">
              <a:solidFill>
                <a:srgbClr val="3F6CA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Graduated</a:t>
            </a:r>
            <a:r>
              <a:rPr b="1" i="0" lang="en" sz="11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b="1" i="0" sz="11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/>
        </p:nvSpPr>
        <p:spPr>
          <a:xfrm>
            <a:off x="3447741" y="3800832"/>
            <a:ext cx="2292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4105425" y="3181050"/>
            <a:ext cx="249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177" y="286502"/>
            <a:ext cx="6825851" cy="40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422501" y="119625"/>
            <a:ext cx="50826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lang="en" sz="2100">
                <a:solidFill>
                  <a:srgbClr val="0070C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 Snapshot of where our AI Fellowship Alumni are engaged</a:t>
            </a:r>
            <a:endParaRPr sz="1300"/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31" y="1169425"/>
            <a:ext cx="807856" cy="11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103" y="1144582"/>
            <a:ext cx="690507" cy="16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5">
            <a:alphaModFix/>
          </a:blip>
          <a:srcRect b="25892" l="0" r="0" t="24293"/>
          <a:stretch/>
        </p:blipFill>
        <p:spPr>
          <a:xfrm>
            <a:off x="2205481" y="1109852"/>
            <a:ext cx="862089" cy="23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804" y="1505623"/>
            <a:ext cx="690510" cy="187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8956" y="1480446"/>
            <a:ext cx="576802" cy="23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48130" y="1505622"/>
            <a:ext cx="576794" cy="1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678" y="1818865"/>
            <a:ext cx="616762" cy="16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98975" y="1838585"/>
            <a:ext cx="616762" cy="12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 rotWithShape="1">
          <a:blip r:embed="rId11">
            <a:alphaModFix/>
          </a:blip>
          <a:srcRect b="25352" l="0" r="0" t="29854"/>
          <a:stretch/>
        </p:blipFill>
        <p:spPr>
          <a:xfrm>
            <a:off x="2205477" y="1799471"/>
            <a:ext cx="862098" cy="20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12">
            <a:alphaModFix/>
          </a:blip>
          <a:srcRect b="34087" l="0" r="0" t="33596"/>
          <a:stretch/>
        </p:blipFill>
        <p:spPr>
          <a:xfrm>
            <a:off x="3167580" y="1109849"/>
            <a:ext cx="831074" cy="268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67580" y="1446458"/>
            <a:ext cx="831074" cy="18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14">
            <a:alphaModFix/>
          </a:blip>
          <a:srcRect b="19963" l="0" r="0" t="26898"/>
          <a:stretch/>
        </p:blipFill>
        <p:spPr>
          <a:xfrm>
            <a:off x="613037" y="2917557"/>
            <a:ext cx="558044" cy="166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81432" y="2924590"/>
            <a:ext cx="451848" cy="15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18030" y="2860985"/>
            <a:ext cx="636989" cy="27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30861" y="3422582"/>
            <a:ext cx="411328" cy="16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89803" y="2490484"/>
            <a:ext cx="411330" cy="41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17477" y="3343650"/>
            <a:ext cx="579763" cy="32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322608" y="2854409"/>
            <a:ext cx="521021" cy="29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6134" y="3345687"/>
            <a:ext cx="451852" cy="32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 rotWithShape="1">
          <a:blip r:embed="rId22">
            <a:alphaModFix/>
          </a:blip>
          <a:srcRect b="0" l="19545" r="19660" t="0"/>
          <a:stretch/>
        </p:blipFill>
        <p:spPr>
          <a:xfrm>
            <a:off x="665803" y="3731666"/>
            <a:ext cx="452512" cy="41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086318" y="3425198"/>
            <a:ext cx="993603" cy="16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34349" y="3839162"/>
            <a:ext cx="946016" cy="2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369221" y="1430198"/>
            <a:ext cx="452494" cy="24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304099" y="3661505"/>
            <a:ext cx="558038" cy="55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27">
            <a:alphaModFix/>
          </a:blip>
          <a:srcRect b="36883" l="31956" r="31053" t="38407"/>
          <a:stretch/>
        </p:blipFill>
        <p:spPr>
          <a:xfrm>
            <a:off x="3179188" y="1759184"/>
            <a:ext cx="807858" cy="28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12262" y="4170684"/>
            <a:ext cx="584066" cy="5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430861" y="3734860"/>
            <a:ext cx="411329" cy="41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413632" y="4322747"/>
            <a:ext cx="678106" cy="27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369210" y="3279713"/>
            <a:ext cx="452513" cy="45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 rotWithShape="1">
          <a:blip r:embed="rId32">
            <a:alphaModFix/>
          </a:blip>
          <a:srcRect b="22553" l="0" r="0" t="22558"/>
          <a:stretch/>
        </p:blipFill>
        <p:spPr>
          <a:xfrm>
            <a:off x="4303444" y="3780239"/>
            <a:ext cx="584063" cy="32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725934" y="2202922"/>
            <a:ext cx="332250" cy="36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276705" y="4170684"/>
            <a:ext cx="584066" cy="584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501697" y="2178767"/>
            <a:ext cx="411319" cy="41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 rotWithShape="1">
          <a:blip r:embed="rId36">
            <a:alphaModFix/>
          </a:blip>
          <a:srcRect b="31580" l="0" r="0" t="31573"/>
          <a:stretch/>
        </p:blipFill>
        <p:spPr>
          <a:xfrm>
            <a:off x="4272185" y="1109870"/>
            <a:ext cx="646568" cy="23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410273" y="2158158"/>
            <a:ext cx="452505" cy="45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3435938" y="2199338"/>
            <a:ext cx="332250" cy="3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098666" y="1862951"/>
            <a:ext cx="993603" cy="14360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/>
          <p:nvPr/>
        </p:nvSpPr>
        <p:spPr>
          <a:xfrm>
            <a:off x="5715000" y="-56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5929532" y="20195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Types of </a:t>
            </a:r>
            <a:r>
              <a:rPr b="1" lang="en" sz="9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i="0" lang="en" sz="9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oles our </a:t>
            </a:r>
            <a:r>
              <a:rPr b="1" lang="en" sz="9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i="0" lang="en" sz="9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lums are </a:t>
            </a:r>
            <a:r>
              <a:rPr b="1" lang="en" sz="9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i="0" lang="en" sz="9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ngaged </a:t>
            </a:r>
            <a:r>
              <a:rPr b="1" lang="en" sz="9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i="0" lang="en" sz="9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n:</a:t>
            </a:r>
            <a:endParaRPr b="1" i="0" sz="9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929541" y="2376797"/>
            <a:ext cx="2620500" cy="23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795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SemiBold"/>
              <a:buChar char="●"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Founders/ Entrepreneurs</a:t>
            </a:r>
            <a:endParaRPr b="1" i="0" sz="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07950" lvl="0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SemiBold"/>
              <a:buChar char="●"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Engineer</a:t>
            </a:r>
            <a:endParaRPr b="1" i="0" sz="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07950" lvl="0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SemiBold"/>
              <a:buChar char="●"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&amp; Applied Scientist</a:t>
            </a:r>
            <a:endParaRPr b="1" i="0" sz="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07950" lvl="0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SemiBold"/>
              <a:buChar char="●"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Sr. ML Engineers</a:t>
            </a:r>
            <a:endParaRPr b="1" i="0" sz="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07950" lvl="0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SemiBold"/>
              <a:buChar char="●"/>
            </a:pPr>
            <a:r>
              <a:rPr b="1"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Computer </a:t>
            </a:r>
            <a:r>
              <a:rPr b="1" i="0" lang="en" sz="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Vision / NLP </a:t>
            </a:r>
            <a:r>
              <a:rPr b="1"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Specialists</a:t>
            </a:r>
            <a:r>
              <a:rPr b="1" i="0" lang="en" sz="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b="1" i="0" sz="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07950" lvl="0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SemiBold"/>
              <a:buChar char="●"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Director of Engineering </a:t>
            </a:r>
            <a:endParaRPr b="1" i="0" sz="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07950" lvl="0" marL="1143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 SemiBold"/>
              <a:buChar char="●"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Head of AI Service</a:t>
            </a:r>
            <a:r>
              <a:rPr b="1"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</a:t>
            </a:r>
            <a:endParaRPr b="1" i="0" sz="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07950" lvl="0" marL="1143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Montserrat SemiBold"/>
              <a:buChar char="●"/>
            </a:pPr>
            <a:r>
              <a:rPr b="1" i="0" lang="en" sz="9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Sr. Managers (Eng. / Product)</a:t>
            </a:r>
            <a:endParaRPr b="1" i="0" sz="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40">
            <a:alphaModFix/>
          </a:blip>
          <a:srcRect b="13184" l="11418" r="2471" t="17273"/>
          <a:stretch/>
        </p:blipFill>
        <p:spPr>
          <a:xfrm>
            <a:off x="5715000" y="-56"/>
            <a:ext cx="3429002" cy="1845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/>
          <p:nvPr/>
        </p:nvSpPr>
        <p:spPr>
          <a:xfrm>
            <a:off x="6909350" y="657600"/>
            <a:ext cx="2234700" cy="4103700"/>
          </a:xfrm>
          <a:prstGeom prst="roundRect">
            <a:avLst>
              <a:gd fmla="val 0" name="adj"/>
            </a:avLst>
          </a:prstGeom>
          <a:solidFill>
            <a:srgbClr val="2074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377100" y="62100"/>
            <a:ext cx="816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70C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What is the MicrodegreeTM in AI (AI Fellowship)</a:t>
            </a:r>
            <a:endParaRPr sz="2300">
              <a:solidFill>
                <a:srgbClr val="0070C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635439" y="707017"/>
            <a:ext cx="17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Prerequisites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635439" y="1991947"/>
            <a:ext cx="18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Learning Outcome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635452" y="1101313"/>
            <a:ext cx="604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Math: Linear Algebra, Probability, Statistics, Calculus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Strong Programming Capability: Python, DSA</a:t>
            </a:r>
            <a:endParaRPr sz="12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7057046" y="726061"/>
            <a:ext cx="19545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Course Duration</a:t>
            </a:r>
            <a:r>
              <a:rPr lang="en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br>
              <a:rPr lang="en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6 Months</a:t>
            </a:r>
            <a:endParaRPr sz="12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Lecture: </a:t>
            </a:r>
            <a:b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1 session per week (2hr)</a:t>
            </a:r>
            <a:b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b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Recitations:</a:t>
            </a:r>
            <a:b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1 session per week (2hr)</a:t>
            </a:r>
            <a:b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b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</a:t>
            </a:r>
            <a:b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1 Session per week (1hr)</a:t>
            </a:r>
            <a:b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sz="12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Course Inception:  </a:t>
            </a:r>
            <a:b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en" sz="12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April</a:t>
            </a:r>
            <a:endParaRPr sz="12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271" name="Google Shape;271;p22"/>
          <p:cNvCxnSpPr/>
          <p:nvPr/>
        </p:nvCxnSpPr>
        <p:spPr>
          <a:xfrm>
            <a:off x="1082150" y="1991950"/>
            <a:ext cx="5433000" cy="1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2"/>
          <p:cNvSpPr txBox="1"/>
          <p:nvPr/>
        </p:nvSpPr>
        <p:spPr>
          <a:xfrm>
            <a:off x="742950" y="2392150"/>
            <a:ext cx="534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Gain hands-on experience with data science and ML on real-world problems.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Develop a strong understanding of AI, ML, and Deep Learning algorithms, math, and programming.</a:t>
            </a:r>
            <a:endParaRPr>
              <a:solidFill>
                <a:schemeClr val="dk2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Select and implement the right algorithms, libraries, and techniques for diverse problems.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Conduct experiments, evaluate models, and design end-to-end pipeline</a:t>
            </a:r>
            <a:r>
              <a:rPr lang="en" sz="1100">
                <a:solidFill>
                  <a:schemeClr val="dk1"/>
                </a:solidFill>
              </a:rPr>
              <a:t>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/>
        </p:nvSpPr>
        <p:spPr>
          <a:xfrm>
            <a:off x="417375" y="64525"/>
            <a:ext cx="803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C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Application Process</a:t>
            </a:r>
            <a:endParaRPr>
              <a:solidFill>
                <a:srgbClr val="0070C0"/>
              </a:solidFill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63" y="1835813"/>
            <a:ext cx="1304925" cy="1800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3"/>
          <p:cNvGrpSpPr/>
          <p:nvPr/>
        </p:nvGrpSpPr>
        <p:grpSpPr>
          <a:xfrm>
            <a:off x="1773325" y="1574025"/>
            <a:ext cx="1834900" cy="2315200"/>
            <a:chOff x="1083025" y="1574025"/>
            <a:chExt cx="1834900" cy="2315200"/>
          </a:xfrm>
        </p:grpSpPr>
        <p:sp>
          <p:nvSpPr>
            <p:cNvPr id="280" name="Google Shape;280;p2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TBD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2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Online application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23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Complete and submit form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Receive confirmation email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3" name="Google Shape;283;p23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4" name="Google Shape;284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3"/>
          <p:cNvGrpSpPr/>
          <p:nvPr/>
        </p:nvGrpSpPr>
        <p:grpSpPr>
          <a:xfrm>
            <a:off x="3482274" y="1574025"/>
            <a:ext cx="1834900" cy="2315200"/>
            <a:chOff x="1083025" y="1574025"/>
            <a:chExt cx="1834900" cy="2315200"/>
          </a:xfrm>
        </p:grpSpPr>
        <p:sp>
          <p:nvSpPr>
            <p:cNvPr id="287" name="Google Shape;287;p2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TBD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2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Online entrance exam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3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Sign into our LMS platform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Take one hour aptitude test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0" name="Google Shape;290;p23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C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1" name="Google Shape;291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23"/>
          <p:cNvGrpSpPr/>
          <p:nvPr/>
        </p:nvGrpSpPr>
        <p:grpSpPr>
          <a:xfrm>
            <a:off x="5194119" y="1573314"/>
            <a:ext cx="1834900" cy="2239011"/>
            <a:chOff x="1083025" y="1574025"/>
            <a:chExt cx="1834900" cy="2239011"/>
          </a:xfrm>
        </p:grpSpPr>
        <p:sp>
          <p:nvSpPr>
            <p:cNvPr id="294" name="Google Shape;294;p2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TBD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95;p2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Online interview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3"/>
            <p:cNvSpPr txBox="1"/>
            <p:nvPr/>
          </p:nvSpPr>
          <p:spPr>
            <a:xfrm>
              <a:off x="1153631" y="3075636"/>
              <a:ext cx="1692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Shortlisted candidates are interviewed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Final selection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7" name="Google Shape;297;p23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98" name="Google Shape;298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3"/>
          <p:cNvGrpSpPr/>
          <p:nvPr/>
        </p:nvGrpSpPr>
        <p:grpSpPr>
          <a:xfrm>
            <a:off x="6907383" y="1573303"/>
            <a:ext cx="1834900" cy="2239000"/>
            <a:chOff x="1083025" y="1574025"/>
            <a:chExt cx="1834900" cy="2239000"/>
          </a:xfrm>
        </p:grpSpPr>
        <p:sp>
          <p:nvSpPr>
            <p:cNvPr id="301" name="Google Shape;301;p23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TBD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" name="Google Shape;302;p2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Enrollment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3" name="Google Shape;303;p23"/>
            <p:cNvSpPr txBox="1"/>
            <p:nvPr/>
          </p:nvSpPr>
          <p:spPr>
            <a:xfrm>
              <a:off x="1215700" y="30756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Enroll and onboard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Start your AI fellowship journey!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4" name="Google Shape;304;p23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5" name="Google Shape;305;p2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